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5" r:id="rId27"/>
    <p:sldId id="296" r:id="rId28"/>
    <p:sldId id="29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63" r:id="rId38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메이플스토리" panose="02000300000000000000" pitchFamily="2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E00"/>
    <a:srgbClr val="F0E1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-24" y="2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E2CF8-A693-D7F5-E860-75623344E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364286-BBB9-F3D4-BB2F-353E7773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49E0C-116C-9E8F-F24C-CEE5470F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BD1F7-74D0-5614-5D7E-88BB555B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7251D-C6E1-67EB-1141-1EB361D2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4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3935F-2047-B659-35EC-4B1C69A7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1D4A0-F96C-431F-6BB0-2ADD1E71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95A2E-FA3D-EE5F-B943-EE8AED75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5AD12-A878-8716-3CA5-7F9D83D7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A6118-CD0C-BB3B-CC18-0E813543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2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DBF9E7-F0B8-B5FB-E767-7CEDA063A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FD266-EC13-B6C4-C5B5-7B4006A70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E2C9F-08E6-F8DD-5751-D20FB6C8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A27-6F3C-8274-82FD-81BE75F2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D5A04-4261-12C7-47FE-13BE7B4E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AB021-9238-C99B-B31C-E3A8284B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93012-C91A-1398-5AAF-32286AA6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5F6BD-B3BA-B01E-385D-8B1B3A25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A3F9A-DAE5-15FC-DDD3-D6CC3159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6D7A1-0296-094D-533A-6D1A7001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694A-1FDD-CEAB-172A-123C3C7A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66537-F0BA-6209-E9F0-16F3C18EF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A51C3-5F7B-B6FE-9545-BA45F33D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B2872-0BCB-E58F-BFBA-010FE197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03C7A-EBA9-012E-4104-FD177181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AB28D-3643-C365-F6B6-D4DEF659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46537-DC6D-D8C4-45BE-12320206B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00C40-1E3B-F63F-FEBE-F08EE99AC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2587-44F1-28B5-B98F-4A9F3C46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55BFF-AECE-7626-6FF1-91D8BA56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B9AD6E-9FA6-4FA4-31AE-EBAD258D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0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F127F-7653-A91C-8F6C-071B75FA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C23EB-A60B-A984-00A9-5533DF13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A2DF63-DA8B-74E7-9F41-3367B6EC7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C22B54-FFE8-D335-E888-C8B7ED8A1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248AF-77AC-0B53-16B9-5E9941338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442950-54C0-9B73-9F4E-A1FF4D99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E7601C-93D9-519F-8CF5-E0C47FCA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C8C181-B413-E4E9-BE9D-DE3B6F4F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9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7BB1-607F-278C-6127-F84F9916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13C316-6E17-B47B-AD57-7E8190E0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10AEC1-3344-6831-B5A8-57E25356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194AF-55B4-CFBC-456B-653624DF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4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92AF7B-AE28-1DF0-AC42-2973DC3A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A3A1C-5D1B-5C12-E379-FEDAEBFC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6EB962-E588-1314-2EF8-2AB7273D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DA04B-0A83-9088-8C55-90C6867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8243-B2DC-7C53-13E1-ED9BA09E2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529980-D3BC-8A78-87AC-6229743B7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6C184-CAF8-9052-AF23-04FF5B31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38574-31D9-17B7-C84F-39F6539C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39E386-8E3E-DF6C-21D4-40133DDA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5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15CD-61A5-1873-A961-016E3BD0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7DAFA2-BCE7-262A-BFC8-303C624AB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3DE70-C635-2C87-6745-9A0B6C436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408F-4F06-358E-6E9C-B88BCCD9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15AE7E-B304-93F6-A308-27517180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04859-EE0A-48CA-FEF6-2E53A431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5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8A9087-DB40-BF9D-E2F4-1FFB1F62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9BDF1-3818-6DE5-549D-008FE5A5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5B073-9C36-7B67-BA00-F73F6D038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A436A-4387-4835-997A-129964164E6C}" type="datetimeFigureOut">
              <a:rPr lang="ko-KR" altLang="en-US" smtClean="0"/>
              <a:t>2023-09-01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A96BA-1F2F-2CBC-DB5A-A190F9FED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895C4-4776-FEEE-3328-FED3B0163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6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D531A1BD-B942-6C90-3D10-F494533B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7" name="그림 6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C0E68623-BED2-A513-D5D6-37984CE23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59" y="1213287"/>
            <a:ext cx="7784160" cy="2865476"/>
          </a:xfrm>
          <a:prstGeom prst="rect">
            <a:avLst/>
          </a:prstGeom>
        </p:spPr>
      </p:pic>
      <p:pic>
        <p:nvPicPr>
          <p:cNvPr id="1026" name="Picture 2" descr="웅진">
            <a:extLst>
              <a:ext uri="{FF2B5EF4-FFF2-40B4-BE49-F238E27FC236}">
                <a16:creationId xmlns:a16="http://schemas.microsoft.com/office/drawing/2014/main" id="{741BA6F9-FF19-1269-6E1B-551F1876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260" y="541965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0BC249-173D-3CDB-396B-F4DA6AD62CDA}"/>
              </a:ext>
            </a:extLst>
          </p:cNvPr>
          <p:cNvSpPr txBox="1"/>
          <p:nvPr/>
        </p:nvSpPr>
        <p:spPr>
          <a:xfrm>
            <a:off x="3751590" y="5895908"/>
            <a:ext cx="4688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</a:t>
            </a:r>
            <a:r>
              <a:rPr lang="en-US" altLang="ko-KR" sz="2400" b="1" dirty="0" err="1">
                <a:ln w="127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HotSix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7CD0-0180-C72D-DFEE-0A11911C8E02}"/>
              </a:ext>
            </a:extLst>
          </p:cNvPr>
          <p:cNvSpPr txBox="1"/>
          <p:nvPr/>
        </p:nvSpPr>
        <p:spPr>
          <a:xfrm>
            <a:off x="3751590" y="4078763"/>
            <a:ext cx="46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 w="3175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기술서</a:t>
            </a:r>
          </a:p>
        </p:txBody>
      </p:sp>
    </p:spTree>
    <p:extLst>
      <p:ext uri="{BB962C8B-B14F-4D97-AF65-F5344CB8AC3E}">
        <p14:creationId xmlns:p14="http://schemas.microsoft.com/office/powerpoint/2010/main" val="328134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레퍼런스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660889" y="1101638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카툰워즈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EC8F-D18F-DA9D-667C-41F5BF7AE9E4}"/>
              </a:ext>
            </a:extLst>
          </p:cNvPr>
          <p:cNvSpPr txBox="1"/>
          <p:nvPr/>
        </p:nvSpPr>
        <p:spPr>
          <a:xfrm>
            <a:off x="5255996" y="1812526"/>
            <a:ext cx="144142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킹덤러쉬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0A035-7743-E813-CB59-368300AF3C20}"/>
              </a:ext>
            </a:extLst>
          </p:cNvPr>
          <p:cNvSpPr txBox="1"/>
          <p:nvPr/>
        </p:nvSpPr>
        <p:spPr>
          <a:xfrm>
            <a:off x="9309355" y="2761502"/>
            <a:ext cx="109998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팔라독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67FFA9-6D8D-A3BE-64A6-8B2E62FC5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56" y="1812526"/>
            <a:ext cx="3773178" cy="23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563B78-AD64-AAA8-3FDD-A31FC37D3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159" y="2517808"/>
            <a:ext cx="4189094" cy="236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F690912-C89B-8A72-DB63-E1529E01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3515067"/>
            <a:ext cx="3970693" cy="26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75638-AEF5-88A5-34F0-87FC31217DAD}"/>
              </a:ext>
            </a:extLst>
          </p:cNvPr>
          <p:cNvSpPr txBox="1"/>
          <p:nvPr/>
        </p:nvSpPr>
        <p:spPr>
          <a:xfrm>
            <a:off x="347307" y="5854811"/>
            <a:ext cx="1901483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 이미지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49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834784" y="1396494"/>
            <a:ext cx="10804561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 이해 과정에서 발생하는 수학에 대한 관심 증가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유닛의 비용 및 능력치에 대한 분석을 통해 최적의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보유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매쓰코인과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 소환이 가능한지 판단하는 과정에서 수학적 사고력 증진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유닛의 데미지 및 체력 비교를 통해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유닛이 어떤 유닛을 공격할 때 누가 이기는지에 대한 분석 등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자체가 수학으로 가득 차 있음을 유저가 간접적으로 경험</a:t>
            </a:r>
          </a:p>
        </p:txBody>
      </p:sp>
    </p:spTree>
    <p:extLst>
      <p:ext uri="{BB962C8B-B14F-4D97-AF65-F5344CB8AC3E}">
        <p14:creationId xmlns:p14="http://schemas.microsoft.com/office/powerpoint/2010/main" val="47894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834784" y="1396494"/>
            <a:ext cx="8499443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문제를 해결해 재화 수급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풀이의 중요 포인트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빠른 계산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적이 끊임없이 등장해 신속한 재화 수급 요구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정확한 계산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문제를 여러 번 틀리면 획득하는 재화 감소</a:t>
            </a:r>
          </a:p>
        </p:txBody>
      </p:sp>
    </p:spTree>
    <p:extLst>
      <p:ext uri="{BB962C8B-B14F-4D97-AF65-F5344CB8AC3E}">
        <p14:creationId xmlns:p14="http://schemas.microsoft.com/office/powerpoint/2010/main" val="212827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432413" y="1362627"/>
            <a:ext cx="11782393" cy="455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서술형 문제 존재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단답형 문제는 플레이어가 무작위로 정답을 고를 수 있다는 문제가 존재함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해결하기 위해 서술형 문제 배치 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높은 보상 제공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고릴라 등장함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계속해서 무작위로 풀어 문제를 다수 틀릴 경우 특수 유닛 등장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강한 공격력과 체력을 가진 캐릭터를 등장시켜 위기감 조성 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정확하고 빠르게 풀도록 유도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시스템으로 학습 효과 유도</a:t>
            </a:r>
          </a:p>
        </p:txBody>
      </p:sp>
    </p:spTree>
    <p:extLst>
      <p:ext uri="{BB962C8B-B14F-4D97-AF65-F5344CB8AC3E}">
        <p14:creationId xmlns:p14="http://schemas.microsoft.com/office/powerpoint/2010/main" val="98829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656703" y="4352963"/>
            <a:ext cx="285046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 초반부 설명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5F151D-5F09-0AA6-BAF5-4521ED30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9" y="1235533"/>
            <a:ext cx="4435361" cy="20410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F81FEE-E02F-1D82-7FC1-5FEB15693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137777"/>
            <a:ext cx="4529667" cy="20861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64BE01-0155-C33B-B451-4B40D3F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875" y="2734552"/>
            <a:ext cx="4724400" cy="21651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C4A17E-09C7-FC77-2B24-E07F2C40D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477" y="4029586"/>
            <a:ext cx="4747918" cy="21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4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252513" y="4097360"/>
            <a:ext cx="11939487" cy="19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대상 플레이어를 고려하여 쉽게 게임을 따라할 수 있도록 하나하나 설명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직관적 버튼 배치와 쉬운 언어를 사용하여 낮은 연령대도 쉽게 익힐 수 있도록 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사용자의 난이도 선택 확정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진행 마다 물어보는 불편함 제거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1183A0-764A-A6DE-5EC5-45F6D7DD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8" y="1364215"/>
            <a:ext cx="4148667" cy="1917780"/>
          </a:xfrm>
          <a:prstGeom prst="rect">
            <a:avLst/>
          </a:prstGeom>
        </p:spPr>
      </p:pic>
      <p:pic>
        <p:nvPicPr>
          <p:cNvPr id="4" name="그림 3" descr="나무, 스크린샷, 텍스트, 크리스마스 트리이(가) 표시된 사진&#10;&#10;자동 생성된 설명">
            <a:extLst>
              <a:ext uri="{FF2B5EF4-FFF2-40B4-BE49-F238E27FC236}">
                <a16:creationId xmlns:a16="http://schemas.microsoft.com/office/drawing/2014/main" id="{40FCD836-9BD8-9C2D-ADB6-11E6DF2B2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15" y="2071085"/>
            <a:ext cx="4242789" cy="1956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4DF26-4ACE-C369-8F9E-80068A77F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395" y="1364215"/>
            <a:ext cx="4061936" cy="1878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3D6693-37AC-127D-9A5C-B82880827D78}"/>
              </a:ext>
            </a:extLst>
          </p:cNvPr>
          <p:cNvSpPr txBox="1"/>
          <p:nvPr/>
        </p:nvSpPr>
        <p:spPr>
          <a:xfrm>
            <a:off x="2731036" y="458296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227616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8074153" y="1900306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pic>
        <p:nvPicPr>
          <p:cNvPr id="7" name="그림 6" descr="크리스마스 트리이(가) 표시된 사진&#10;&#10;자동 생성된 설명">
            <a:extLst>
              <a:ext uri="{FF2B5EF4-FFF2-40B4-BE49-F238E27FC236}">
                <a16:creationId xmlns:a16="http://schemas.microsoft.com/office/drawing/2014/main" id="{89DE3131-C1C6-A9BC-ACA4-76FB630F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26" y="1360053"/>
            <a:ext cx="5868432" cy="270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1826426" y="4348337"/>
            <a:ext cx="5708614" cy="1149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스테이지는 총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구성되어 있으며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스테이지가 진행될 수록 강한 적이 등장합니다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84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43138" y="1751263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1137986" y="4101558"/>
            <a:ext cx="10222670" cy="213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스테이지 깃발을 터치하면 해당 스테이지에 대한정보를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출현 적 정보 칸에는 해당 스테이지에 어떤 적이 등장하는지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적의 레벨이 어느 정도인지를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조건 칸에는 해당 스테이지에서 별을 받기 위한 조건과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별을 획득했을 때 받을 수 있는 보상을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하단에는 현재 선택된 유저의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목록을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다르게 구성하고 싶다면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버튼을 눌러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창으로 이동할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B54DF4-190F-40F3-06A1-F8FDD576C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773" y="1336921"/>
            <a:ext cx="5708614" cy="262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153060" y="4527459"/>
            <a:ext cx="12274514" cy="1703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각각의 스테이지는 알파 스톤을 찾기 위한 여정에 따라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사진이 달라지도록 하여 유저가 게임에 몰입할 수 있도록 함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후반부에 어둡게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설정하여더욱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어려운 스테이지가 펼쳐짐을 간접적으로 알 수 있게 디자인함</a:t>
            </a:r>
          </a:p>
        </p:txBody>
      </p:sp>
      <p:pic>
        <p:nvPicPr>
          <p:cNvPr id="9" name="그림 8" descr="텍스트, 아동 미술, 직사각형이(가) 표시된 사진&#10;&#10;자동 생성된 설명">
            <a:extLst>
              <a:ext uri="{FF2B5EF4-FFF2-40B4-BE49-F238E27FC236}">
                <a16:creationId xmlns:a16="http://schemas.microsoft.com/office/drawing/2014/main" id="{3E8501E2-8045-B404-6266-3BBBC93AE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1170927"/>
            <a:ext cx="10549467" cy="2261380"/>
          </a:xfrm>
          <a:prstGeom prst="rect">
            <a:avLst/>
          </a:prstGeom>
        </p:spPr>
      </p:pic>
      <p:pic>
        <p:nvPicPr>
          <p:cNvPr id="11" name="그림 10" descr="PC 게임, 만화 영화, 애니메이션, 전략 비디오 게임이(가) 표시된 사진&#10;&#10;자동 생성된 설명">
            <a:extLst>
              <a:ext uri="{FF2B5EF4-FFF2-40B4-BE49-F238E27FC236}">
                <a16:creationId xmlns:a16="http://schemas.microsoft.com/office/drawing/2014/main" id="{80D597DB-685C-28AF-D64B-903230A12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97" y="3534401"/>
            <a:ext cx="3420535" cy="993058"/>
          </a:xfrm>
          <a:prstGeom prst="rect">
            <a:avLst/>
          </a:prstGeom>
        </p:spPr>
      </p:pic>
      <p:pic>
        <p:nvPicPr>
          <p:cNvPr id="13" name="그림 12" descr="나무, 하늘, 경치이(가) 표시된 사진&#10;&#10;자동 생성된 설명">
            <a:extLst>
              <a:ext uri="{FF2B5EF4-FFF2-40B4-BE49-F238E27FC236}">
                <a16:creationId xmlns:a16="http://schemas.microsoft.com/office/drawing/2014/main" id="{E2193E5C-D217-4FDA-3211-6A647A9BC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3534400"/>
            <a:ext cx="3420535" cy="993059"/>
          </a:xfrm>
          <a:prstGeom prst="rect">
            <a:avLst/>
          </a:prstGeom>
        </p:spPr>
      </p:pic>
      <p:pic>
        <p:nvPicPr>
          <p:cNvPr id="15" name="그림 14" descr="스크린샷, 나무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FD5B354-2104-BBC3-EB30-FC1722338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32" y="3534401"/>
            <a:ext cx="3420533" cy="9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3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106792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1750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프로필 창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프로필 이미지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유저 이름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유저 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6532558" cy="3378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플레이하며 쌓인 기록을 확인할 수 있는 공간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진척도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클리어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푼 전체 수학 문제 수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문제 풀이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획득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등의 정보를 제공하여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많이 해왔다는 성취감을 얻을 수 있으며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나은 기록을 위해 지속적으로 게임을 할 수 있는 동기를 제공하는 화면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 이미지를 변경할 수 있도록 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자신이 좋아하는 캐릭터를 메인 사진으로 변경하여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자신만의 게임이라는 애착이 생기도록 시스템 구성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286E116-492D-0420-8D93-60EFECD3A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8" y="1137777"/>
            <a:ext cx="5764223" cy="26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38E9B-48C4-83F6-4E12-E660F02850EC}"/>
              </a:ext>
            </a:extLst>
          </p:cNvPr>
          <p:cNvSpPr txBox="1"/>
          <p:nvPr/>
        </p:nvSpPr>
        <p:spPr>
          <a:xfrm>
            <a:off x="600004" y="1301152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5DAE9-E355-3DF3-1AE4-BCD9BE096D88}"/>
              </a:ext>
            </a:extLst>
          </p:cNvPr>
          <p:cNvSpPr txBox="1"/>
          <p:nvPr/>
        </p:nvSpPr>
        <p:spPr>
          <a:xfrm>
            <a:off x="2695003" y="1288937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0FA6C-8D90-D2B6-2DDF-3E3AD1EEF52C}"/>
              </a:ext>
            </a:extLst>
          </p:cNvPr>
          <p:cNvSpPr txBox="1"/>
          <p:nvPr/>
        </p:nvSpPr>
        <p:spPr>
          <a:xfrm>
            <a:off x="5127625" y="1288937"/>
            <a:ext cx="19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F349-46F8-D272-C369-E7EAA69A06AB}"/>
              </a:ext>
            </a:extLst>
          </p:cNvPr>
          <p:cNvSpPr txBox="1"/>
          <p:nvPr/>
        </p:nvSpPr>
        <p:spPr>
          <a:xfrm>
            <a:off x="7597074" y="1288937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4211E-04FF-08D1-F49D-B47C342147F9}"/>
              </a:ext>
            </a:extLst>
          </p:cNvPr>
          <p:cNvSpPr txBox="1"/>
          <p:nvPr/>
        </p:nvSpPr>
        <p:spPr>
          <a:xfrm>
            <a:off x="9931871" y="1301152"/>
            <a:ext cx="185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83C16-E163-93E6-DF80-C24B60B1C5AE}"/>
              </a:ext>
            </a:extLst>
          </p:cNvPr>
          <p:cNvSpPr txBox="1"/>
          <p:nvPr/>
        </p:nvSpPr>
        <p:spPr>
          <a:xfrm>
            <a:off x="2687773" y="1902651"/>
            <a:ext cx="1550424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의도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4D920-3852-3B62-FB52-FE1556ABDF7A}"/>
              </a:ext>
            </a:extLst>
          </p:cNvPr>
          <p:cNvSpPr txBox="1"/>
          <p:nvPr/>
        </p:nvSpPr>
        <p:spPr>
          <a:xfrm>
            <a:off x="5388113" y="1833495"/>
            <a:ext cx="1415772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51D88-150E-42A3-8E92-E05285088C5C}"/>
              </a:ext>
            </a:extLst>
          </p:cNvPr>
          <p:cNvSpPr txBox="1"/>
          <p:nvPr/>
        </p:nvSpPr>
        <p:spPr>
          <a:xfrm>
            <a:off x="7429561" y="1833495"/>
            <a:ext cx="2137124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잘생긴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9754738" y="1833495"/>
            <a:ext cx="2212465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콘텐츠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개선</a:t>
            </a:r>
          </a:p>
        </p:txBody>
      </p:sp>
    </p:spTree>
    <p:extLst>
      <p:ext uri="{BB962C8B-B14F-4D97-AF65-F5344CB8AC3E}">
        <p14:creationId xmlns:p14="http://schemas.microsoft.com/office/powerpoint/2010/main" val="156750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338D3-1330-4F80-C60F-1CC72711E1D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4FD7C-AE63-C4BF-2BFD-9DD34D15726D}"/>
              </a:ext>
            </a:extLst>
          </p:cNvPr>
          <p:cNvSpPr txBox="1"/>
          <p:nvPr/>
        </p:nvSpPr>
        <p:spPr>
          <a:xfrm>
            <a:off x="2731036" y="458296"/>
            <a:ext cx="1234633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303768" y="4843060"/>
            <a:ext cx="2257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이전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저장된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선택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평균 비용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보유 카드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유닛 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172201" y="1008630"/>
            <a:ext cx="6099747" cy="2547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커스텀할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있는 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우측에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좌측에 보유 유닛을 확인할 수 있음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좌측의 유닛을 오른쪽의 화면으로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끌어다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놓으면 구성되는 시스템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개를 선택할 수 있어 유저가 원하는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덱으로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쉽게 변경이 가능함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비용을 확인할 수 있어 비용적인 효율성을 쉽게 확인할 수 있음</a:t>
            </a:r>
          </a:p>
        </p:txBody>
      </p:sp>
      <p:pic>
        <p:nvPicPr>
          <p:cNvPr id="16" name="그림 15" descr="만화 영화, 텍스트이(가) 표시된 사진&#10;&#10;자동 생성된 설명">
            <a:extLst>
              <a:ext uri="{FF2B5EF4-FFF2-40B4-BE49-F238E27FC236}">
                <a16:creationId xmlns:a16="http://schemas.microsoft.com/office/drawing/2014/main" id="{EBC1EDA6-CCD5-2A0B-57AB-1E3D60033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6" y="1137776"/>
            <a:ext cx="5754069" cy="26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1234633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3804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선택한 유닛 카드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유닛의 이름과 정보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유닛의 능력치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유닛 카드의 보유량과 업그레이드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6173485" cy="337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전의 창에서 현재의 창으로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화면을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스크롤하여움직일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있는 시스템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효과적으로 화면을 확인하고 창이 바뀌는 시스템보다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느낌이 들도록 구성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기믹인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휴대전화 화면보다 긴 화면을 전체적으로 활용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좌측에서 선택한 유닛에 대해 우측에서 유닛에 대한 정보 확인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카드 개수가 충분할 경우 업그레이드 가능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 시 유닛의 특정 능력치가 올라가며 비용은 올라가지 않음</a:t>
            </a:r>
          </a:p>
        </p:txBody>
      </p:sp>
      <p:pic>
        <p:nvPicPr>
          <p:cNvPr id="7" name="그림 6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F9C09439-0BE7-BC2F-7D55-CA01E809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9" y="1167761"/>
            <a:ext cx="5716032" cy="262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62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338D3-1330-4F80-C60F-1CC72711E1D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4FD7C-AE63-C4BF-2BFD-9DD34D15726D}"/>
              </a:ext>
            </a:extLst>
          </p:cNvPr>
          <p:cNvSpPr txBox="1"/>
          <p:nvPr/>
        </p:nvSpPr>
        <p:spPr>
          <a:xfrm>
            <a:off x="2731036" y="458296"/>
            <a:ext cx="78418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303768" y="4843060"/>
            <a:ext cx="23743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메뉴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수학문제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열기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아군 및 적 성 체력 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게임 경과 시간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보유 코인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아군 성</a:t>
            </a:r>
          </a:p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172201" y="1008630"/>
            <a:ext cx="6125395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코인을 획득하기 위해 문제 풀이 창 전환 버튼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상하 슬라이드로 문제 풀이 창으로 전환할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성은 세 단계로 업그레이드되며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체력과 코인 보유량이 증가합니다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소환 버튼을 소환하려는 레인으로 슬라이드해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유닛을 소환할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플레이어는 자신의 성을 지키고 적군의 성을 무너뜨려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승리를 가져와야 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6" name="그림 5" descr="스크린샷, 나무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54BF08FD-C8E9-F6DA-46EF-EC7D0706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3" y="1170927"/>
            <a:ext cx="5423139" cy="2500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7E6E4-2D6B-26A6-F2DF-C3B2A5B7A15B}"/>
              </a:ext>
            </a:extLst>
          </p:cNvPr>
          <p:cNvSpPr txBox="1"/>
          <p:nvPr/>
        </p:nvSpPr>
        <p:spPr>
          <a:xfrm>
            <a:off x="2731036" y="4826675"/>
            <a:ext cx="21804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아군 유닛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⑦ 레인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⑧ 적군 유닛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⑨ 성 업그레이드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⑩ 아군 유닛 소환 버튼</a:t>
            </a:r>
          </a:p>
        </p:txBody>
      </p:sp>
    </p:spTree>
    <p:extLst>
      <p:ext uri="{BB962C8B-B14F-4D97-AF65-F5344CB8AC3E}">
        <p14:creationId xmlns:p14="http://schemas.microsoft.com/office/powerpoint/2010/main" val="411856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78418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2400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수학문제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문제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문제의 객관식 선택지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5806398" cy="462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설정한 난이도에 따라 문제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문제가 확률적으로 등장하도록 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무작위로 정답을 고르는 것 방지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정답을 맞출 때 틀린 횟수가 적을 수록 높은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제공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매쓰피드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유저에게 수준 높은 맞춤형 문제를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중 언제든지 문제를 풀 수 있도록 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푸는 상황을 작위적으로 제시하는 것이 아닌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자발적으로 참여하도록 제공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풀이에 대한 부담감 줄임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부정적 생각 줄임</a:t>
            </a:r>
          </a:p>
          <a:p>
            <a:pPr>
              <a:lnSpc>
                <a:spcPct val="150000"/>
              </a:lnSpc>
            </a:pPr>
            <a:b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 descr="텍스트, 스크린샷, 나무, PC 게임이(가) 표시된 사진&#10;&#10;자동 생성된 설명">
            <a:extLst>
              <a:ext uri="{FF2B5EF4-FFF2-40B4-BE49-F238E27FC236}">
                <a16:creationId xmlns:a16="http://schemas.microsoft.com/office/drawing/2014/main" id="{C917C91A-AAA5-DA31-2170-4C82A377B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8" y="1170928"/>
            <a:ext cx="5870605" cy="27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338D3-1330-4F80-C60F-1CC72711E1D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4FD7C-AE63-C4BF-2BFD-9DD34D15726D}"/>
              </a:ext>
            </a:extLst>
          </p:cNvPr>
          <p:cNvSpPr txBox="1"/>
          <p:nvPr/>
        </p:nvSpPr>
        <p:spPr>
          <a:xfrm>
            <a:off x="2731036" y="458296"/>
            <a:ext cx="846707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303768" y="4238950"/>
            <a:ext cx="8416086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클리어하였을 시 뜨도록 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성취감 제공 및 이후 추가 예정 컨텐츠 소개를 통한 게임에 대한 지속적 기대감 제공</a:t>
            </a:r>
          </a:p>
        </p:txBody>
      </p:sp>
      <p:pic>
        <p:nvPicPr>
          <p:cNvPr id="9" name="그림 8" descr="하늘, 물, 후면광, 일몰이(가) 표시된 사진&#10;&#10;자동 생성된 설명">
            <a:extLst>
              <a:ext uri="{FF2B5EF4-FFF2-40B4-BE49-F238E27FC236}">
                <a16:creationId xmlns:a16="http://schemas.microsoft.com/office/drawing/2014/main" id="{2D8B6E54-C127-DC52-BE0D-943EE6BC8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" y="1137650"/>
            <a:ext cx="5080000" cy="2540000"/>
          </a:xfrm>
          <a:prstGeom prst="rect">
            <a:avLst/>
          </a:prstGeom>
        </p:spPr>
      </p:pic>
      <p:pic>
        <p:nvPicPr>
          <p:cNvPr id="12" name="그림 11" descr="PC 게임, 만화 영화, CG 아트워크, 애니메이션이(가) 표시된 사진&#10;&#10;자동 생성된 설명">
            <a:extLst>
              <a:ext uri="{FF2B5EF4-FFF2-40B4-BE49-F238E27FC236}">
                <a16:creationId xmlns:a16="http://schemas.microsoft.com/office/drawing/2014/main" id="{7F8DEDBE-A620-10FD-8191-23CCA1FD9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99" y="113765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66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303768" y="1137777"/>
            <a:ext cx="7074373" cy="2547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매쓰피드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레벨디자인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템포 조절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맞는 디자인 컨셉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본질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투사체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애니메이션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0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4829244"/>
            <a:ext cx="11090087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웅진에서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sample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제공해 준 코드 적극 활용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기능들을 사용하고 우리의 게임 기획에 맞게 적절히 변형시켜 사용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유저의 수준을 설정하고 그 설정이 저장되어 게임을 진행 할 때 불러오도록 설정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난이도를 조금 더 세분화 하여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다체롭게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조절할 수 있을지 시도해 보았지만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서버와의 호출 형식에서 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가지로 시작 난이도 구분이 되어 있는 것을 확인하여 따로 다양한 난이도 조절은 못함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5889DE4-CBDC-F193-FFA4-E8931586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9" y="1240876"/>
            <a:ext cx="4154022" cy="159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1D3FF3D-F37F-A1A3-FFD6-CBA339ED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89" y="1775604"/>
            <a:ext cx="4154022" cy="23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C999A6-DA4D-9905-3CD9-5FB94283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2821400"/>
            <a:ext cx="4292600" cy="168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D99C85-859A-00E5-9FF6-E247553C7539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39AD6-BC8F-FBAD-2288-FEFDE9F845B5}"/>
              </a:ext>
            </a:extLst>
          </p:cNvPr>
          <p:cNvSpPr txBox="1"/>
          <p:nvPr/>
        </p:nvSpPr>
        <p:spPr>
          <a:xfrm>
            <a:off x="2110673" y="458296"/>
            <a:ext cx="163961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01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4467780" y="1137777"/>
            <a:ext cx="7175362" cy="3793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본래 객관식 문제만 존재하던 샘플을 일정 확률로 주관식 문제도 등장하게 변경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문제는 정답이 정수인 경우에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10%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확률로 등장하게 설정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본래 문제를 틀렸을 때에는 오답을 서버에 전송하고 문제가 바로 넘어가던 것을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때 그 정보를 기록해 두고 문제 문항을 지운 후 정답을 맞췄을 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오답 정보를 서버에 전송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926A-8B77-03C2-B2C2-354025EF7095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A5B8-514B-D7A9-5DA6-C1417408CBC5}"/>
              </a:ext>
            </a:extLst>
          </p:cNvPr>
          <p:cNvSpPr txBox="1"/>
          <p:nvPr/>
        </p:nvSpPr>
        <p:spPr>
          <a:xfrm>
            <a:off x="2110673" y="458296"/>
            <a:ext cx="163961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719ECA-825D-325C-121E-F49465AA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8" y="1170927"/>
            <a:ext cx="4164012" cy="23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682CB19-58AF-AA1F-0725-88FC270BD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9" y="3504953"/>
            <a:ext cx="4164012" cy="234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2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631160" y="1170927"/>
            <a:ext cx="6707285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종종 서버에서 데이터를 받아오지 못하여 문제가 넘어가지 않는 버그 발생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try catch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문을 이용해 문제데이터에 문제가 생겼을 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서버에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재요청하여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문제를 다시 받아오게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D99C85-859A-00E5-9FF6-E247553C7539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39AD6-BC8F-FBAD-2288-FEFDE9F845B5}"/>
              </a:ext>
            </a:extLst>
          </p:cNvPr>
          <p:cNvSpPr txBox="1"/>
          <p:nvPr/>
        </p:nvSpPr>
        <p:spPr>
          <a:xfrm>
            <a:off x="2110673" y="458296"/>
            <a:ext cx="163961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3775B5-9579-690C-F62D-4EF83A0C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8" y="1170927"/>
            <a:ext cx="5327392" cy="412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42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64752-E69E-50BF-116A-340FE25675C0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303768" y="1137777"/>
            <a:ext cx="7370929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게임에서 수학 문제를 연속적으로 찍어서 틀리는 확인될 때 유저에게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구현하기 위해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진호 작성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3160A-ACD1-18BA-014E-6BE0E1A21049}"/>
              </a:ext>
            </a:extLst>
          </p:cNvPr>
          <p:cNvSpPr txBox="1"/>
          <p:nvPr/>
        </p:nvSpPr>
        <p:spPr>
          <a:xfrm>
            <a:off x="2110673" y="458296"/>
            <a:ext cx="214513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274142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6C7BC-C86E-5CC8-2710-539DBC471FC7}"/>
              </a:ext>
            </a:extLst>
          </p:cNvPr>
          <p:cNvSpPr txBox="1"/>
          <p:nvPr/>
        </p:nvSpPr>
        <p:spPr>
          <a:xfrm>
            <a:off x="303768" y="491446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C4F02-D332-906A-0216-77FE783B393E}"/>
              </a:ext>
            </a:extLst>
          </p:cNvPr>
          <p:cNvSpPr txBox="1"/>
          <p:nvPr/>
        </p:nvSpPr>
        <p:spPr>
          <a:xfrm>
            <a:off x="1018866" y="1356243"/>
            <a:ext cx="2435282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요소 설정 및 기획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C2E9-DB07-71F4-D5D9-757977AC0E98}"/>
              </a:ext>
            </a:extLst>
          </p:cNvPr>
          <p:cNvSpPr txBox="1"/>
          <p:nvPr/>
        </p:nvSpPr>
        <p:spPr>
          <a:xfrm>
            <a:off x="8324585" y="1310076"/>
            <a:ext cx="3286477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 및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디자인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A0F77-7FD2-D15C-4DEC-6438A5496CFA}"/>
              </a:ext>
            </a:extLst>
          </p:cNvPr>
          <p:cNvSpPr txBox="1"/>
          <p:nvPr/>
        </p:nvSpPr>
        <p:spPr>
          <a:xfrm>
            <a:off x="4802216" y="1310077"/>
            <a:ext cx="2587567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유니티를 통한 게임 개발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E1685-4FA0-85E5-A94F-83E235F4231A}"/>
              </a:ext>
            </a:extLst>
          </p:cNvPr>
          <p:cNvSpPr txBox="1"/>
          <p:nvPr/>
        </p:nvSpPr>
        <p:spPr>
          <a:xfrm>
            <a:off x="598453" y="2619130"/>
            <a:ext cx="3406702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김동민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전반적 시스템 및 유닛 기획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전체 아트 조율 및 기획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479A-5F7E-C3E1-79A2-D5B0FBC94892}"/>
              </a:ext>
            </a:extLst>
          </p:cNvPr>
          <p:cNvSpPr txBox="1"/>
          <p:nvPr/>
        </p:nvSpPr>
        <p:spPr>
          <a:xfrm>
            <a:off x="601319" y="4263466"/>
            <a:ext cx="2089033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사운드 디자인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5A9FD8-A68B-D97C-BA91-E7BD8944B2C5}"/>
              </a:ext>
            </a:extLst>
          </p:cNvPr>
          <p:cNvSpPr txBox="1"/>
          <p:nvPr/>
        </p:nvSpPr>
        <p:spPr>
          <a:xfrm>
            <a:off x="4535453" y="2619130"/>
            <a:ext cx="3267241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민정우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유닛 및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 개발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전투 시스템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1A8E11-A0D1-D161-458F-87F883CF076D}"/>
              </a:ext>
            </a:extLst>
          </p:cNvPr>
          <p:cNvSpPr txBox="1"/>
          <p:nvPr/>
        </p:nvSpPr>
        <p:spPr>
          <a:xfrm>
            <a:off x="4538319" y="4263466"/>
            <a:ext cx="1074333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00DDE4-7DE1-4793-9FA4-B09C96CDBF94}"/>
              </a:ext>
            </a:extLst>
          </p:cNvPr>
          <p:cNvSpPr txBox="1"/>
          <p:nvPr/>
        </p:nvSpPr>
        <p:spPr>
          <a:xfrm>
            <a:off x="8324585" y="2619130"/>
            <a:ext cx="1798890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김신우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픽사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입사 예정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AEA5F-C318-A1DC-BD80-9438B22FEBF8}"/>
              </a:ext>
            </a:extLst>
          </p:cNvPr>
          <p:cNvSpPr txBox="1"/>
          <p:nvPr/>
        </p:nvSpPr>
        <p:spPr>
          <a:xfrm>
            <a:off x="8327451" y="4263466"/>
            <a:ext cx="1140056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이지원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</a:t>
            </a:r>
          </a:p>
        </p:txBody>
      </p:sp>
    </p:spTree>
    <p:extLst>
      <p:ext uri="{BB962C8B-B14F-4D97-AF65-F5344CB8AC3E}">
        <p14:creationId xmlns:p14="http://schemas.microsoft.com/office/powerpoint/2010/main" val="36596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9254457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 유닛 생성 패턴 디자인 설계를 활용하여 효율적으로 다양한 스테이지를 구성할 수 있도록 하였습니다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~~~~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정우 작성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내용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4940D-1358-388F-09C0-0E7D30716085}"/>
              </a:ext>
            </a:extLst>
          </p:cNvPr>
          <p:cNvSpPr txBox="1"/>
          <p:nvPr/>
        </p:nvSpPr>
        <p:spPr>
          <a:xfrm>
            <a:off x="2110673" y="458296"/>
            <a:ext cx="1882247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템포</a:t>
            </a:r>
          </a:p>
        </p:txBody>
      </p:sp>
    </p:spTree>
    <p:extLst>
      <p:ext uri="{BB962C8B-B14F-4D97-AF65-F5344CB8AC3E}">
        <p14:creationId xmlns:p14="http://schemas.microsoft.com/office/powerpoint/2010/main" val="3954437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64752-E69E-50BF-116A-340FE25675C0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303768" y="1137777"/>
            <a:ext cx="8853706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 등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유저의 수집하는 욕구와 결핍된 것을 채우려는 욕구를 이용하여 게임을 더 완전하게 끝낼 수 있도록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곧 더 많은 문제를 풀고 게임에 몰입할 수 있도록 만들었습니다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획득의 조건은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있고 이를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구현하였습니다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3160A-ACD1-18BA-014E-6BE0E1A21049}"/>
              </a:ext>
            </a:extLst>
          </p:cNvPr>
          <p:cNvSpPr txBox="1"/>
          <p:nvPr/>
        </p:nvSpPr>
        <p:spPr>
          <a:xfrm>
            <a:off x="2110673" y="458296"/>
            <a:ext cx="221086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</a:t>
            </a:r>
          </a:p>
        </p:txBody>
      </p:sp>
    </p:spTree>
    <p:extLst>
      <p:ext uri="{BB962C8B-B14F-4D97-AF65-F5344CB8AC3E}">
        <p14:creationId xmlns:p14="http://schemas.microsoft.com/office/powerpoint/2010/main" val="315206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1922321" cy="213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아군 캐릭터 디자인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적군 캐릭터 디자인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4940D-1358-388F-09C0-0E7D30716085}"/>
              </a:ext>
            </a:extLst>
          </p:cNvPr>
          <p:cNvSpPr txBox="1"/>
          <p:nvPr/>
        </p:nvSpPr>
        <p:spPr>
          <a:xfrm>
            <a:off x="2617222" y="484075"/>
            <a:ext cx="1859805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881535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1AE59-CB34-2A50-0E6D-1819B14EB615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303768" y="1137777"/>
            <a:ext cx="3387466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폭력성을 줄이기 위한 아트적인 노력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모션 구현 제거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C091-AA0E-F168-E301-39B3F4520C12}"/>
              </a:ext>
            </a:extLst>
          </p:cNvPr>
          <p:cNvSpPr txBox="1"/>
          <p:nvPr/>
        </p:nvSpPr>
        <p:spPr>
          <a:xfrm>
            <a:off x="2617222" y="484075"/>
            <a:ext cx="1859805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5618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570990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4940D-1358-388F-09C0-0E7D30716085}"/>
              </a:ext>
            </a:extLst>
          </p:cNvPr>
          <p:cNvSpPr txBox="1"/>
          <p:nvPr/>
        </p:nvSpPr>
        <p:spPr>
          <a:xfrm>
            <a:off x="2617222" y="484075"/>
            <a:ext cx="1840568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본질</a:t>
            </a:r>
          </a:p>
        </p:txBody>
      </p:sp>
    </p:spTree>
    <p:extLst>
      <p:ext uri="{BB962C8B-B14F-4D97-AF65-F5344CB8AC3E}">
        <p14:creationId xmlns:p14="http://schemas.microsoft.com/office/powerpoint/2010/main" val="1331723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1AE59-CB34-2A50-0E6D-1819B14EB615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303768" y="1137777"/>
            <a:ext cx="2925801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투사체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애니메이션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C091-AA0E-F168-E301-39B3F4520C12}"/>
              </a:ext>
            </a:extLst>
          </p:cNvPr>
          <p:cNvSpPr txBox="1"/>
          <p:nvPr/>
        </p:nvSpPr>
        <p:spPr>
          <a:xfrm>
            <a:off x="2617222" y="484075"/>
            <a:ext cx="1840568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본질</a:t>
            </a:r>
          </a:p>
        </p:txBody>
      </p:sp>
    </p:spTree>
    <p:extLst>
      <p:ext uri="{BB962C8B-B14F-4D97-AF65-F5344CB8AC3E}">
        <p14:creationId xmlns:p14="http://schemas.microsoft.com/office/powerpoint/2010/main" val="4146622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가능성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7130478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콘텐츠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콘텐츠에 맞는 이미지 추가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생각치 못한 위기를 제공하는 어쩌고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-PvP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유저간 대결을 통해 수학 문제 풀이 대결 및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구성에 대한 게임적 요소 극대화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긴장감 최대화 가능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추가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DDC5D297-5397-4D65-277F-1122A6DA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30323">
            <a:off x="8587454" y="408054"/>
            <a:ext cx="934994" cy="350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292888-9D4D-B281-664F-1C2900E7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734" y="598217"/>
            <a:ext cx="1971988" cy="270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04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직사각형, 스크린샷, 봉투이(가) 표시된 사진&#10;&#10;자동 생성된 설명">
            <a:extLst>
              <a:ext uri="{FF2B5EF4-FFF2-40B4-BE49-F238E27FC236}">
                <a16:creationId xmlns:a16="http://schemas.microsoft.com/office/drawing/2014/main" id="{88B0B752-F7BB-5DE2-5F9C-EC973E98708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349214" cy="711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C16F5-3AA6-7A11-3022-F64C8A310510}"/>
              </a:ext>
            </a:extLst>
          </p:cNvPr>
          <p:cNvSpPr txBox="1"/>
          <p:nvPr/>
        </p:nvSpPr>
        <p:spPr>
          <a:xfrm>
            <a:off x="5023490" y="3105834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뭐왜뭐팍씨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1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938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8490318" y="2282198"/>
            <a:ext cx="2848857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제목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수학의 제왕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안드로이드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 descr="만화 영화, 일러스트레이션, 클립아트, 애니메이션이(가) 표시된 사진&#10;&#10;자동 생성된 설명">
            <a:extLst>
              <a:ext uri="{FF2B5EF4-FFF2-40B4-BE49-F238E27FC236}">
                <a16:creationId xmlns:a16="http://schemas.microsoft.com/office/drawing/2014/main" id="{A295F6A8-2E65-03C3-61ED-5A17CDA7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961551"/>
            <a:ext cx="6997638" cy="325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6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5297B-FB50-EC67-7F51-562356C0B56F}"/>
              </a:ext>
            </a:extLst>
          </p:cNvPr>
          <p:cNvSpPr txBox="1"/>
          <p:nvPr/>
        </p:nvSpPr>
        <p:spPr>
          <a:xfrm>
            <a:off x="303768" y="491446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9CD42-92E6-E013-B1DF-B2F2D5C28D3D}"/>
              </a:ext>
            </a:extLst>
          </p:cNvPr>
          <p:cNvSpPr txBox="1"/>
          <p:nvPr/>
        </p:nvSpPr>
        <p:spPr>
          <a:xfrm>
            <a:off x="551472" y="4901695"/>
            <a:ext cx="970009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옛날 옛적 호랑이가 담배피고 여우가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재주넘던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시절에 머시기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머시기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 descr="물, 밤, 실루엣, 예술이(가) 표시된 사진&#10;&#10;자동 생성된 설명">
            <a:extLst>
              <a:ext uri="{FF2B5EF4-FFF2-40B4-BE49-F238E27FC236}">
                <a16:creationId xmlns:a16="http://schemas.microsoft.com/office/drawing/2014/main" id="{246954AC-0A94-0C13-04A7-8410EC1A2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10" y="1276824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6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244089" y="1430361"/>
            <a:ext cx="415209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3000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받아서 등록금 내려고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76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834784" y="1396494"/>
            <a:ext cx="10522432" cy="455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유닛을 소환해 본진을 방어하고 적을 이기는 게임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구성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마법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대한 설명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게임의 이런 요소가 수학 문제를 풀어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효과를 증진시키는 좋은 플랫폼이 될 수 있다는 생각을 하였다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특성상 필연적으로 적이 필요한데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대해 폭력성을 최소화 하였음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모션 순화 및 제거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97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2293956" y="458296"/>
            <a:ext cx="181812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유닛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4C37E-5F2F-5367-3E7F-A808C23733E9}"/>
              </a:ext>
            </a:extLst>
          </p:cNvPr>
          <p:cNvSpPr txBox="1"/>
          <p:nvPr/>
        </p:nvSpPr>
        <p:spPr>
          <a:xfrm>
            <a:off x="639394" y="4037611"/>
            <a:ext cx="6599884" cy="19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귀여운 디자인의 유닛들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가지에 이르는 유닛을 활용하여 게임 플레이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유닛마다 다른 특성을 활용하는 재미</a:t>
            </a:r>
          </a:p>
        </p:txBody>
      </p:sp>
      <p:pic>
        <p:nvPicPr>
          <p:cNvPr id="6" name="그림 5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0660CBC9-D054-FB22-D3D7-DB47DB981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33" y="2571082"/>
            <a:ext cx="1466529" cy="1466529"/>
          </a:xfrm>
          <a:prstGeom prst="rect">
            <a:avLst/>
          </a:prstGeom>
        </p:spPr>
      </p:pic>
      <p:pic>
        <p:nvPicPr>
          <p:cNvPr id="8" name="그림 7" descr="클립아트, 곰, 만화 영화이(가) 표시된 사진&#10;&#10;자동 생성된 설명">
            <a:extLst>
              <a:ext uri="{FF2B5EF4-FFF2-40B4-BE49-F238E27FC236}">
                <a16:creationId xmlns:a16="http://schemas.microsoft.com/office/drawing/2014/main" id="{AC81233E-5C4F-7229-AFE3-5B053D866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64" y="2571082"/>
            <a:ext cx="1370080" cy="1370080"/>
          </a:xfrm>
          <a:prstGeom prst="rect">
            <a:avLst/>
          </a:prstGeom>
        </p:spPr>
      </p:pic>
      <p:pic>
        <p:nvPicPr>
          <p:cNvPr id="11" name="그림 10" descr="스케치, 클립아트, 그림, 만화 영화이(가) 표시된 사진&#10;&#10;자동 생성된 설명">
            <a:extLst>
              <a:ext uri="{FF2B5EF4-FFF2-40B4-BE49-F238E27FC236}">
                <a16:creationId xmlns:a16="http://schemas.microsoft.com/office/drawing/2014/main" id="{21322DC8-C63E-0235-FAF4-3B0B3C9F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96595" y="1857186"/>
            <a:ext cx="1667729" cy="2121133"/>
          </a:xfrm>
          <a:prstGeom prst="rect">
            <a:avLst/>
          </a:prstGeom>
        </p:spPr>
      </p:pic>
      <p:pic>
        <p:nvPicPr>
          <p:cNvPr id="13" name="그림 1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0923DB79-B198-1996-9825-063336A2F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94" y="2006176"/>
            <a:ext cx="1239302" cy="1972143"/>
          </a:xfrm>
          <a:prstGeom prst="rect">
            <a:avLst/>
          </a:prstGeom>
        </p:spPr>
      </p:pic>
      <p:pic>
        <p:nvPicPr>
          <p:cNvPr id="15" name="그림 14" descr="아동 미술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B7838D63-52D8-52DB-92ED-F47F6164B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51" y="1926731"/>
            <a:ext cx="1186872" cy="2093878"/>
          </a:xfrm>
          <a:prstGeom prst="rect">
            <a:avLst/>
          </a:prstGeom>
        </p:spPr>
      </p:pic>
      <p:pic>
        <p:nvPicPr>
          <p:cNvPr id="17" name="그림 16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7E96CBB9-B830-871E-E38C-69E29B18C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42" y="2669167"/>
            <a:ext cx="1270358" cy="1270358"/>
          </a:xfrm>
          <a:prstGeom prst="rect">
            <a:avLst/>
          </a:prstGeom>
        </p:spPr>
      </p:pic>
      <p:pic>
        <p:nvPicPr>
          <p:cNvPr id="19" name="그림 18" descr="그림, 스케치, 클립아트, 아동 미술이(가) 표시된 사진&#10;&#10;자동 생성된 설명">
            <a:extLst>
              <a:ext uri="{FF2B5EF4-FFF2-40B4-BE49-F238E27FC236}">
                <a16:creationId xmlns:a16="http://schemas.microsoft.com/office/drawing/2014/main" id="{76926B60-0DAE-F6B8-858A-5D911DF23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48" y="2328738"/>
            <a:ext cx="1340158" cy="1627492"/>
          </a:xfrm>
          <a:prstGeom prst="rect">
            <a:avLst/>
          </a:prstGeom>
        </p:spPr>
      </p:pic>
      <p:pic>
        <p:nvPicPr>
          <p:cNvPr id="21" name="그림 20" descr="스케치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548F462-4130-1D59-AFFF-224BA82E0A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36" y="2680450"/>
            <a:ext cx="1270359" cy="1270359"/>
          </a:xfrm>
          <a:prstGeom prst="rect">
            <a:avLst/>
          </a:prstGeom>
        </p:spPr>
      </p:pic>
      <p:pic>
        <p:nvPicPr>
          <p:cNvPr id="23" name="그림 22" descr="새, 스케치, 흑백, 예술이(가) 표시된 사진&#10;&#10;자동 생성된 설명">
            <a:extLst>
              <a:ext uri="{FF2B5EF4-FFF2-40B4-BE49-F238E27FC236}">
                <a16:creationId xmlns:a16="http://schemas.microsoft.com/office/drawing/2014/main" id="{A4B84E38-270F-3E2E-6910-B3A84DF61C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19" y="1059814"/>
            <a:ext cx="1774140" cy="1774140"/>
          </a:xfrm>
          <a:prstGeom prst="rect">
            <a:avLst/>
          </a:prstGeom>
        </p:spPr>
      </p:pic>
      <p:pic>
        <p:nvPicPr>
          <p:cNvPr id="27" name="그림 26" descr="새, 부리, 독수리, 대머리 독수리이(가) 표시된 사진&#10;&#10;자동 생성된 설명">
            <a:extLst>
              <a:ext uri="{FF2B5EF4-FFF2-40B4-BE49-F238E27FC236}">
                <a16:creationId xmlns:a16="http://schemas.microsoft.com/office/drawing/2014/main" id="{37A5DDF1-46CF-4694-8B80-2B791EB736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8544" y="779930"/>
            <a:ext cx="2742251" cy="18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445317" y="4732361"/>
            <a:ext cx="5155579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왕국의 특징을 보여주는 본진 그림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업그레이드에 따른 다양한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48967-AC9C-88C5-DD4B-119BD85DDF48}"/>
              </a:ext>
            </a:extLst>
          </p:cNvPr>
          <p:cNvSpPr txBox="1"/>
          <p:nvPr/>
        </p:nvSpPr>
        <p:spPr>
          <a:xfrm>
            <a:off x="445317" y="1205342"/>
            <a:ext cx="355578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풀며 강해지는 성</a:t>
            </a:r>
          </a:p>
        </p:txBody>
      </p:sp>
      <p:pic>
        <p:nvPicPr>
          <p:cNvPr id="5" name="그림 4" descr="집, 만화 영화이(가) 표시된 사진&#10;&#10;자동 생성된 설명">
            <a:extLst>
              <a:ext uri="{FF2B5EF4-FFF2-40B4-BE49-F238E27FC236}">
                <a16:creationId xmlns:a16="http://schemas.microsoft.com/office/drawing/2014/main" id="{B9D1D40D-3463-EF92-F262-18327A4E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5" y="2039287"/>
            <a:ext cx="1462008" cy="1356730"/>
          </a:xfrm>
          <a:prstGeom prst="rect">
            <a:avLst/>
          </a:prstGeom>
        </p:spPr>
      </p:pic>
      <p:pic>
        <p:nvPicPr>
          <p:cNvPr id="9" name="그림 8" descr="만화 영화이(가) 표시된 사진&#10;&#10;자동 생성된 설명">
            <a:extLst>
              <a:ext uri="{FF2B5EF4-FFF2-40B4-BE49-F238E27FC236}">
                <a16:creationId xmlns:a16="http://schemas.microsoft.com/office/drawing/2014/main" id="{9B6B979B-82F6-0182-40E3-8147F056F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9" y="2170816"/>
            <a:ext cx="2272483" cy="1993264"/>
          </a:xfrm>
          <a:prstGeom prst="rect">
            <a:avLst/>
          </a:prstGeom>
        </p:spPr>
      </p:pic>
      <p:pic>
        <p:nvPicPr>
          <p:cNvPr id="11" name="그림 10" descr="만화 영화, 스크린샷, 성이(가) 표시된 사진&#10;&#10;자동 생성된 설명">
            <a:extLst>
              <a:ext uri="{FF2B5EF4-FFF2-40B4-BE49-F238E27FC236}">
                <a16:creationId xmlns:a16="http://schemas.microsoft.com/office/drawing/2014/main" id="{FEBCAB28-5C37-8BB7-9661-95E80FBE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142" y="2170816"/>
            <a:ext cx="2539091" cy="2410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D469E3-B15F-11E7-34F0-A7C7C7176A9B}"/>
              </a:ext>
            </a:extLst>
          </p:cNvPr>
          <p:cNvSpPr txBox="1"/>
          <p:nvPr/>
        </p:nvSpPr>
        <p:spPr>
          <a:xfrm>
            <a:off x="6609051" y="1205342"/>
            <a:ext cx="2510624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다채로운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E0880-ED36-2250-E649-61DBEB49C0B9}"/>
              </a:ext>
            </a:extLst>
          </p:cNvPr>
          <p:cNvSpPr txBox="1"/>
          <p:nvPr/>
        </p:nvSpPr>
        <p:spPr>
          <a:xfrm>
            <a:off x="6168784" y="4732361"/>
            <a:ext cx="5448928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직접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구성하는 재미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다양한 특성을 고려하여 커스텀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D4EB28-C8B1-3CB6-BDCB-1EB72EE56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729" y="2125639"/>
            <a:ext cx="2707946" cy="2018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E9D051-91DE-02E7-9B60-77721DB8B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5849" y="2807434"/>
            <a:ext cx="2771863" cy="20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1445</Words>
  <Application>Microsoft Office PowerPoint</Application>
  <PresentationFormat>와이드스크린</PresentationFormat>
  <Paragraphs>290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민정우</dc:creator>
  <cp:lastModifiedBy>민정우</cp:lastModifiedBy>
  <cp:revision>14</cp:revision>
  <dcterms:created xsi:type="dcterms:W3CDTF">2023-08-31T09:39:16Z</dcterms:created>
  <dcterms:modified xsi:type="dcterms:W3CDTF">2023-08-31T17:32:19Z</dcterms:modified>
</cp:coreProperties>
</file>